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01" r:id="rId3"/>
    <p:sldId id="302" r:id="rId4"/>
    <p:sldId id="303" r:id="rId5"/>
    <p:sldId id="304" r:id="rId6"/>
    <p:sldId id="305" r:id="rId7"/>
    <p:sldId id="306" r:id="rId8"/>
    <p:sldId id="307" r:id="rId9"/>
    <p:sldId id="308" r:id="rId10"/>
    <p:sldId id="309" r:id="rId11"/>
    <p:sldId id="31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59" autoAdjust="0"/>
    <p:restoredTop sz="94713"/>
  </p:normalViewPr>
  <p:slideViewPr>
    <p:cSldViewPr snapToGrid="0" snapToObjects="1">
      <p:cViewPr varScale="1">
        <p:scale>
          <a:sx n="73" d="100"/>
          <a:sy n="73" d="100"/>
        </p:scale>
        <p:origin x="4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6C50E-38A2-7A4F-A63B-4EF408BBC0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3A23E0-106C-374F-9D37-F8FB5AADAA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BCBD7-D304-474A-892A-D8E38E26D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0BBC0-80D4-1948-8C17-0E576C4DC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F86C8-83B7-424D-BEDF-6826CF019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69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4ACBF-13E0-EB46-B14E-A77EBBAE7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B1023C-7218-5E46-A9AE-F5797CD36B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B016E-A9E7-CA4D-BA83-70AA8911B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DA24C1-5AAE-4644-9AAA-50E3B8DFB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CC8EA-C87A-8E44-B5E9-2E30FF01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321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01637B-AE20-FD4D-8767-91C6B8E294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0CE2B2-6C08-7040-B60C-F7A287EA24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FA7F7-F0FA-9F45-845B-C37BF59C6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A159B-8D3C-234C-A02E-7A2372F4C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ACABD-A6BA-F14F-8F9F-F01DFA6C0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109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0394A-4DF5-F14D-86FE-3D00EB80E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5837A-7A50-7D4A-BDD4-C0195FD82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E5430-7274-8B4C-9EEB-9389BFE9F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2C3B44-65C0-8D48-BD6E-4599D5E97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A073F-3CD5-9844-AA5A-D52BAE98F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036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6813D-F37D-3D44-9E4A-3E10A9FDC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7594E-1390-9D4C-87D0-56327D4EF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6BCC70-693F-9248-8344-3890A91EA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B9C53-1B23-E244-A8A2-74A3D93A5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AFEB6F-0019-F64E-B6DD-CAD54499A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178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F4F60-B917-5B45-ABD7-FA73DCC7D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42135-4E38-084F-AC46-1B58C6A8F5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018808-98B4-5242-8F8E-B44DFB42B2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683C97-D6D8-F040-A81F-E2F561F76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C7E754-17A3-EA46-86E6-B015DBC68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494F14-6586-5545-B5C7-0D423E85A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217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6F4D3-9790-5441-B4FE-750235827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4CA7D-0C85-154E-95C6-ACFF18B89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521AD-2411-0943-B9EE-048703CF8A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307BFD-C7C7-334A-8B30-CE98DB181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38229C-8240-824D-B313-201C416747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E11A94-B132-874F-867D-FBC5E02CD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2F50F9-C656-1345-9D0F-3EC690687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485D0E-A1F7-1147-9801-838DC98EA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517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3B305-8BB0-004A-A69F-4AC438494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548AF7-B384-114B-BDFC-9C325C915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96899D-D719-3449-B66E-D1D6753B0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83E4BA-EBB7-7145-A737-E5FE563EC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0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EB4845-F5E4-9D40-825B-1C0435CD6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AC5C7E-26D5-9F43-92AF-BE70BF918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3EDFC7-8F89-A14F-9A2E-0D8E69115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26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5AC5F-07D6-C348-87CC-2F25D5B0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2CB5A-CC6F-D045-9806-9FDCDCE6F1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C8B180-2DB9-5E43-A135-0B5671081F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2C92DD-BA97-2B40-A5DB-BCFB7A681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8CA52-F454-124A-BA17-DA297F3E5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966D7E-08A5-D14E-B092-BBB5888C4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59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2928D-9BDA-8441-B151-A6449A060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88A423-2C6C-0843-97E6-FFEEEC7E6D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D1EDC9-2886-484F-93FF-7DE1597380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E679B-BDEC-2C4B-A479-5DBB1FF6B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DAC594-A746-8C48-845A-44A0F81BD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2CA9AF-10C6-3048-A68C-0B1E80E4E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080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193436-3C21-6947-936A-124033AB8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667A6C-D9A2-E54D-AAA1-C9D4078D43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DC083-6568-1B43-898D-77AFB1629F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74078-25CF-B142-896A-DD85424ADD69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B3F59-BB7B-0C4F-A954-92EF58846A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A5B7D-FF0F-4E4E-A707-DA5C933623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354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emf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89641-0366-4A4B-AEBE-F76453D0A5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531" y="653143"/>
            <a:ext cx="9065623" cy="248194"/>
          </a:xfrm>
        </p:spPr>
        <p:txBody>
          <a:bodyPr>
            <a:noAutofit/>
          </a:bodyPr>
          <a:lstStyle/>
          <a:p>
            <a:r>
              <a:rPr lang="en-US" sz="3600" b="1" dirty="0" smtClean="0"/>
              <a:t>4M12: Partial Differential Equations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F4A352-2686-E341-B184-8E1340D2D0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7463" y="901338"/>
            <a:ext cx="10554787" cy="5826034"/>
          </a:xfrm>
        </p:spPr>
        <p:txBody>
          <a:bodyPr>
            <a:normAutofit fontScale="92500" lnSpcReduction="20000"/>
          </a:bodyPr>
          <a:lstStyle/>
          <a:p>
            <a:r>
              <a:rPr lang="en-US" sz="2600" dirty="0"/>
              <a:t>Peter </a:t>
            </a:r>
            <a:r>
              <a:rPr lang="en-US" sz="2600" dirty="0" smtClean="0"/>
              <a:t>Davidson</a:t>
            </a:r>
          </a:p>
          <a:p>
            <a:pPr>
              <a:lnSpc>
                <a:spcPct val="110000"/>
              </a:lnSpc>
            </a:pPr>
            <a:endParaRPr lang="en-US" sz="900" b="1" dirty="0">
              <a:solidFill>
                <a:schemeClr val="accent1"/>
              </a:solidFill>
            </a:endParaRPr>
          </a:p>
          <a:p>
            <a:r>
              <a:rPr lang="en-US" sz="3000" dirty="0" smtClean="0">
                <a:solidFill>
                  <a:srgbClr val="C00000"/>
                </a:solidFill>
              </a:rPr>
              <a:t>Lecture 4 (of 7)</a:t>
            </a:r>
            <a:endParaRPr lang="en-US" sz="3000" dirty="0">
              <a:solidFill>
                <a:srgbClr val="C00000"/>
              </a:solidFill>
            </a:endParaRPr>
          </a:p>
          <a:p>
            <a:r>
              <a:rPr lang="en-US" sz="3000" u="sng" dirty="0" smtClean="0">
                <a:solidFill>
                  <a:srgbClr val="C00000"/>
                </a:solidFill>
              </a:rPr>
              <a:t>Wave-like PDEs (2): Dispersion, Group Velocity </a:t>
            </a:r>
            <a:r>
              <a:rPr lang="en-US" sz="3000" u="sng" dirty="0">
                <a:solidFill>
                  <a:srgbClr val="C00000"/>
                </a:solidFill>
              </a:rPr>
              <a:t>&amp;</a:t>
            </a:r>
            <a:r>
              <a:rPr lang="en-US" sz="3000" u="sng" dirty="0" smtClean="0">
                <a:solidFill>
                  <a:srgbClr val="C00000"/>
                </a:solidFill>
              </a:rPr>
              <a:t> Wave-packets</a:t>
            </a:r>
            <a:endParaRPr lang="en-US" dirty="0" smtClean="0"/>
          </a:p>
          <a:p>
            <a:pPr algn="just">
              <a:lnSpc>
                <a:spcPct val="120000"/>
              </a:lnSpc>
            </a:pPr>
            <a:r>
              <a:rPr lang="en-US" dirty="0" smtClean="0"/>
              <a:t>This lecture – 1D dispersive waves. </a:t>
            </a:r>
          </a:p>
          <a:p>
            <a:pPr algn="just">
              <a:lnSpc>
                <a:spcPct val="120000"/>
              </a:lnSpc>
            </a:pPr>
            <a:r>
              <a:rPr lang="en-US" dirty="0" smtClean="0">
                <a:solidFill>
                  <a:srgbClr val="0070C0"/>
                </a:solidFill>
              </a:rPr>
              <a:t>Topics:</a:t>
            </a:r>
          </a:p>
          <a:p>
            <a:pPr marL="514350" indent="-514350" algn="just">
              <a:lnSpc>
                <a:spcPct val="120000"/>
              </a:lnSpc>
              <a:buAutoNum type="arabicPeriod"/>
            </a:pPr>
            <a:r>
              <a:rPr lang="en-US" b="1" dirty="0" smtClean="0">
                <a:solidFill>
                  <a:srgbClr val="0070C0"/>
                </a:solidFill>
              </a:rPr>
              <a:t>A strange observation and the notion of </a:t>
            </a:r>
            <a:r>
              <a:rPr lang="en-US" b="1" dirty="0" smtClean="0">
                <a:solidFill>
                  <a:srgbClr val="FF0000"/>
                </a:solidFill>
              </a:rPr>
              <a:t>group velocity</a:t>
            </a:r>
          </a:p>
          <a:p>
            <a:pPr algn="just">
              <a:lnSpc>
                <a:spcPct val="120000"/>
              </a:lnSpc>
            </a:pPr>
            <a:r>
              <a:rPr lang="en-US" b="1" dirty="0" smtClean="0">
                <a:solidFill>
                  <a:srgbClr val="0070C0"/>
                </a:solidFill>
              </a:rPr>
              <a:t>2.    A statement of the two properties of group velocity, </a:t>
            </a:r>
            <a:r>
              <a:rPr lang="en-US" b="1" i="1" dirty="0" smtClean="0">
                <a:solidFill>
                  <a:srgbClr val="0070C0"/>
                </a:solidFill>
              </a:rPr>
              <a:t>c</a:t>
            </a:r>
            <a:r>
              <a:rPr lang="en-US" sz="1800" b="1" i="1" dirty="0" smtClean="0">
                <a:solidFill>
                  <a:srgbClr val="0070C0"/>
                </a:solidFill>
              </a:rPr>
              <a:t>g</a:t>
            </a:r>
            <a:r>
              <a:rPr lang="en-US" sz="1800" b="1" dirty="0" smtClean="0">
                <a:solidFill>
                  <a:srgbClr val="0070C0"/>
                </a:solidFill>
              </a:rPr>
              <a:t> </a:t>
            </a:r>
          </a:p>
          <a:p>
            <a:pPr marL="457200" indent="-457200" algn="just">
              <a:lnSpc>
                <a:spcPct val="120000"/>
              </a:lnSpc>
              <a:buFont typeface="Arial" panose="020B0604020202020204" pitchFamily="34" charset="0"/>
              <a:buAutoNum type="arabicPeriod" startAt="3"/>
            </a:pPr>
            <a:r>
              <a:rPr lang="en-US" b="1" dirty="0" smtClean="0">
                <a:solidFill>
                  <a:srgbClr val="0070C0"/>
                </a:solidFill>
              </a:rPr>
              <a:t>Exploring property (</a:t>
            </a:r>
            <a:r>
              <a:rPr lang="en-US" b="1" dirty="0" err="1" smtClean="0">
                <a:solidFill>
                  <a:srgbClr val="0070C0"/>
                </a:solidFill>
              </a:rPr>
              <a:t>i</a:t>
            </a:r>
            <a:r>
              <a:rPr lang="en-US" b="1" dirty="0" smtClean="0">
                <a:solidFill>
                  <a:srgbClr val="0070C0"/>
                </a:solidFill>
              </a:rPr>
              <a:t>): </a:t>
            </a:r>
            <a:r>
              <a:rPr lang="en-US" b="1" i="1" dirty="0" smtClean="0">
                <a:solidFill>
                  <a:srgbClr val="0070C0"/>
                </a:solidFill>
              </a:rPr>
              <a:t>c</a:t>
            </a:r>
            <a:r>
              <a:rPr lang="en-US" sz="1800" b="1" i="1" dirty="0" smtClean="0">
                <a:solidFill>
                  <a:srgbClr val="0070C0"/>
                </a:solidFill>
              </a:rPr>
              <a:t>g</a:t>
            </a:r>
            <a:r>
              <a:rPr lang="en-US" b="1" dirty="0" smtClean="0">
                <a:solidFill>
                  <a:srgbClr val="0070C0"/>
                </a:solidFill>
              </a:rPr>
              <a:t> is the </a:t>
            </a:r>
            <a:r>
              <a:rPr lang="en-US" b="1" dirty="0" smtClean="0">
                <a:solidFill>
                  <a:srgbClr val="FF0000"/>
                </a:solidFill>
              </a:rPr>
              <a:t>mean</a:t>
            </a:r>
            <a:r>
              <a:rPr lang="en-US" b="1" dirty="0" smtClean="0">
                <a:solidFill>
                  <a:srgbClr val="0070C0"/>
                </a:solidFill>
              </a:rPr>
              <a:t> speed of a </a:t>
            </a:r>
            <a:r>
              <a:rPr lang="en-US" b="1" dirty="0" smtClean="0">
                <a:solidFill>
                  <a:srgbClr val="FF0000"/>
                </a:solidFill>
              </a:rPr>
              <a:t>wave-packet</a:t>
            </a:r>
          </a:p>
          <a:p>
            <a:pPr marL="457200" indent="-457200" algn="just">
              <a:lnSpc>
                <a:spcPct val="120000"/>
              </a:lnSpc>
              <a:buAutoNum type="arabicPeriod" startAt="4"/>
            </a:pPr>
            <a:r>
              <a:rPr lang="en-US" b="1" dirty="0" smtClean="0">
                <a:solidFill>
                  <a:srgbClr val="0070C0"/>
                </a:solidFill>
              </a:rPr>
              <a:t>Exploring property (ii): </a:t>
            </a:r>
            <a:r>
              <a:rPr lang="en-US" b="1" i="1" dirty="0" smtClean="0">
                <a:solidFill>
                  <a:srgbClr val="0070C0"/>
                </a:solidFill>
              </a:rPr>
              <a:t>c</a:t>
            </a:r>
            <a:r>
              <a:rPr lang="en-US" sz="1800" b="1" i="1" dirty="0" smtClean="0">
                <a:solidFill>
                  <a:srgbClr val="0070C0"/>
                </a:solidFill>
              </a:rPr>
              <a:t>g</a:t>
            </a:r>
            <a:r>
              <a:rPr lang="en-US" sz="1800" b="1" dirty="0" smtClean="0">
                <a:solidFill>
                  <a:srgbClr val="0070C0"/>
                </a:solidFill>
              </a:rPr>
              <a:t>(</a:t>
            </a:r>
            <a:r>
              <a:rPr lang="en-US" sz="1800" b="1" i="1" dirty="0" smtClean="0">
                <a:solidFill>
                  <a:srgbClr val="0070C0"/>
                </a:solidFill>
              </a:rPr>
              <a:t>k</a:t>
            </a:r>
            <a:r>
              <a:rPr lang="en-US" sz="1800" b="1" dirty="0" smtClean="0">
                <a:solidFill>
                  <a:srgbClr val="0070C0"/>
                </a:solidFill>
              </a:rPr>
              <a:t>)</a:t>
            </a: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>
                <a:solidFill>
                  <a:srgbClr val="0070C0"/>
                </a:solidFill>
              </a:rPr>
              <a:t>is the speed </a:t>
            </a:r>
            <a:r>
              <a:rPr lang="en-US" b="1" dirty="0" smtClean="0">
                <a:solidFill>
                  <a:srgbClr val="0070C0"/>
                </a:solidFill>
              </a:rPr>
              <a:t>at which </a:t>
            </a:r>
            <a:r>
              <a:rPr lang="en-US" b="1" dirty="0" smtClean="0">
                <a:solidFill>
                  <a:srgbClr val="FF0000"/>
                </a:solidFill>
              </a:rPr>
              <a:t>energy</a:t>
            </a:r>
            <a:r>
              <a:rPr lang="en-US" b="1" dirty="0" smtClean="0">
                <a:solidFill>
                  <a:srgbClr val="0070C0"/>
                </a:solidFill>
              </a:rPr>
              <a:t> and </a:t>
            </a:r>
            <a:r>
              <a:rPr lang="en-US" b="1" dirty="0" smtClean="0">
                <a:solidFill>
                  <a:srgbClr val="FF0000"/>
                </a:solidFill>
              </a:rPr>
              <a:t>information</a:t>
            </a:r>
            <a:r>
              <a:rPr lang="en-US" b="1" dirty="0" smtClean="0">
                <a:solidFill>
                  <a:srgbClr val="0070C0"/>
                </a:solidFill>
              </a:rPr>
              <a:t> </a:t>
            </a:r>
          </a:p>
          <a:p>
            <a:pPr algn="just">
              <a:lnSpc>
                <a:spcPct val="120000"/>
              </a:lnSpc>
            </a:pPr>
            <a:r>
              <a:rPr lang="en-US" b="1" dirty="0" smtClean="0">
                <a:solidFill>
                  <a:srgbClr val="0070C0"/>
                </a:solidFill>
              </a:rPr>
              <a:t>	is transported by waves of wavenumber</a:t>
            </a:r>
            <a:r>
              <a:rPr lang="en-US" b="1" i="1" dirty="0" smtClean="0">
                <a:solidFill>
                  <a:srgbClr val="0070C0"/>
                </a:solidFill>
              </a:rPr>
              <a:t> k</a:t>
            </a:r>
          </a:p>
          <a:p>
            <a:pPr algn="just">
              <a:lnSpc>
                <a:spcPct val="120000"/>
              </a:lnSpc>
            </a:pPr>
            <a:r>
              <a:rPr lang="en-US" dirty="0" smtClean="0">
                <a:solidFill>
                  <a:srgbClr val="C00000"/>
                </a:solidFill>
              </a:rPr>
              <a:t>Beware, group velocity is counterintuitive – a difficult topic!</a:t>
            </a:r>
          </a:p>
          <a:p>
            <a:pPr algn="just">
              <a:lnSpc>
                <a:spcPct val="120000"/>
              </a:lnSpc>
            </a:pPr>
            <a:r>
              <a:rPr lang="en-US" dirty="0" smtClean="0"/>
              <a:t>But first, a reminder of the last lecture…</a:t>
            </a:r>
          </a:p>
          <a:p>
            <a:pPr algn="just">
              <a:lnSpc>
                <a:spcPct val="120000"/>
              </a:lnSpc>
            </a:pPr>
            <a:endParaRPr lang="en-US" b="1" dirty="0">
              <a:solidFill>
                <a:srgbClr val="0070C0"/>
              </a:solidFill>
            </a:endParaRPr>
          </a:p>
          <a:p>
            <a:pPr>
              <a:lnSpc>
                <a:spcPct val="120000"/>
              </a:lnSpc>
            </a:pPr>
            <a:endParaRPr lang="en-US" dirty="0">
              <a:solidFill>
                <a:srgbClr val="00B050"/>
              </a:solidFill>
            </a:endParaRPr>
          </a:p>
          <a:p>
            <a:endParaRPr lang="en-US" sz="32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9030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6752" y="-94565"/>
            <a:ext cx="65140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u="sng" dirty="0">
                <a:solidFill>
                  <a:srgbClr val="C00000"/>
                </a:solidFill>
              </a:rPr>
              <a:t>4. Property (ii): </a:t>
            </a:r>
            <a:r>
              <a:rPr lang="en-US" sz="2000" b="1" i="1" u="sng" dirty="0">
                <a:solidFill>
                  <a:srgbClr val="C00000"/>
                </a:solidFill>
              </a:rPr>
              <a:t>cg</a:t>
            </a:r>
            <a:r>
              <a:rPr lang="en-US" sz="2000" b="1" u="sng" dirty="0">
                <a:solidFill>
                  <a:srgbClr val="C00000"/>
                </a:solidFill>
              </a:rPr>
              <a:t>(</a:t>
            </a:r>
            <a:r>
              <a:rPr lang="en-US" sz="2000" b="1" i="1" u="sng" dirty="0">
                <a:solidFill>
                  <a:srgbClr val="C00000"/>
                </a:solidFill>
              </a:rPr>
              <a:t>k</a:t>
            </a:r>
            <a:r>
              <a:rPr lang="en-US" sz="2000" b="1" u="sng" dirty="0">
                <a:solidFill>
                  <a:srgbClr val="C00000"/>
                </a:solidFill>
              </a:rPr>
              <a:t>) is the </a:t>
            </a:r>
            <a:r>
              <a:rPr lang="en-US" sz="2000" b="1" u="sng" dirty="0" smtClean="0">
                <a:solidFill>
                  <a:srgbClr val="C00000"/>
                </a:solidFill>
              </a:rPr>
              <a:t>Speed </a:t>
            </a:r>
            <a:r>
              <a:rPr lang="en-US" sz="2000" b="1" u="sng" dirty="0">
                <a:solidFill>
                  <a:srgbClr val="C00000"/>
                </a:solidFill>
              </a:rPr>
              <a:t>at w</a:t>
            </a:r>
            <a:r>
              <a:rPr lang="en-US" sz="2000" b="1" u="sng" dirty="0" smtClean="0">
                <a:solidFill>
                  <a:srgbClr val="C00000"/>
                </a:solidFill>
              </a:rPr>
              <a:t>hich Waves </a:t>
            </a:r>
            <a:r>
              <a:rPr lang="en-US" sz="2000" b="1" u="sng" dirty="0">
                <a:solidFill>
                  <a:srgbClr val="C00000"/>
                </a:solidFill>
              </a:rPr>
              <a:t>of </a:t>
            </a:r>
            <a:r>
              <a:rPr lang="en-US" sz="2000" b="1" u="sng" dirty="0" smtClean="0">
                <a:solidFill>
                  <a:srgbClr val="C00000"/>
                </a:solidFill>
              </a:rPr>
              <a:t>Wavelength </a:t>
            </a:r>
            <a:r>
              <a:rPr lang="el-GR" sz="2000" b="1" i="1" u="sng" dirty="0">
                <a:solidFill>
                  <a:srgbClr val="C00000"/>
                </a:solidFill>
              </a:rPr>
              <a:t>λ</a:t>
            </a:r>
            <a:r>
              <a:rPr lang="en-US" sz="2000" b="1" u="sng" dirty="0">
                <a:solidFill>
                  <a:srgbClr val="C00000"/>
                </a:solidFill>
              </a:rPr>
              <a:t>=2</a:t>
            </a:r>
            <a:r>
              <a:rPr lang="el-GR" sz="2000" b="1" u="sng" dirty="0">
                <a:solidFill>
                  <a:srgbClr val="C00000"/>
                </a:solidFill>
              </a:rPr>
              <a:t>π</a:t>
            </a:r>
            <a:r>
              <a:rPr lang="en-US" sz="2000" b="1" u="sng" dirty="0">
                <a:solidFill>
                  <a:srgbClr val="C00000"/>
                </a:solidFill>
              </a:rPr>
              <a:t>/</a:t>
            </a:r>
            <a:r>
              <a:rPr lang="en-US" sz="2000" b="1" i="1" u="sng" dirty="0">
                <a:solidFill>
                  <a:srgbClr val="C00000"/>
                </a:solidFill>
              </a:rPr>
              <a:t>k</a:t>
            </a:r>
            <a:r>
              <a:rPr lang="en-US" sz="2000" b="1" u="sng" dirty="0">
                <a:solidFill>
                  <a:srgbClr val="C00000"/>
                </a:solidFill>
              </a:rPr>
              <a:t> </a:t>
            </a:r>
            <a:r>
              <a:rPr lang="en-US" sz="2000" b="1" u="sng" dirty="0" smtClean="0">
                <a:solidFill>
                  <a:srgbClr val="C00000"/>
                </a:solidFill>
              </a:rPr>
              <a:t>Transport </a:t>
            </a:r>
            <a:r>
              <a:rPr lang="en-US" sz="2000" b="1" u="sng" dirty="0">
                <a:solidFill>
                  <a:srgbClr val="C00000"/>
                </a:solidFill>
              </a:rPr>
              <a:t>E</a:t>
            </a:r>
            <a:r>
              <a:rPr lang="en-US" sz="2000" b="1" u="sng" dirty="0" smtClean="0">
                <a:solidFill>
                  <a:srgbClr val="C00000"/>
                </a:solidFill>
              </a:rPr>
              <a:t>nergy, </a:t>
            </a:r>
            <a:r>
              <a:rPr lang="en-US" sz="2000" b="1" u="sng" dirty="0" err="1" smtClean="0">
                <a:solidFill>
                  <a:srgbClr val="C00000"/>
                </a:solidFill>
              </a:rPr>
              <a:t>Cont</a:t>
            </a:r>
            <a:r>
              <a:rPr lang="en-US" sz="2000" b="1" u="sng" dirty="0" smtClean="0">
                <a:solidFill>
                  <a:srgbClr val="C00000"/>
                </a:solidFill>
              </a:rPr>
              <a:t>…</a:t>
            </a:r>
            <a:endParaRPr lang="en-GB" sz="2000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52" y="1244194"/>
            <a:ext cx="6061595" cy="2385591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5430" y="2326555"/>
            <a:ext cx="5821742" cy="2532828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6248744" y="2236935"/>
            <a:ext cx="3984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70C0"/>
                </a:solidFill>
              </a:rPr>
              <a:t>If</a:t>
            </a:r>
            <a:endParaRPr lang="en-GB" sz="2000" b="1" dirty="0">
              <a:solidFill>
                <a:srgbClr val="0070C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753" y="4240488"/>
            <a:ext cx="6061594" cy="2351316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5303" y="6048644"/>
            <a:ext cx="5573483" cy="677791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8403101" y="1957223"/>
            <a:ext cx="1694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a</a:t>
            </a:r>
            <a:r>
              <a:rPr lang="en-US" sz="2000" dirty="0" smtClean="0">
                <a:solidFill>
                  <a:srgbClr val="C00000"/>
                </a:solidFill>
              </a:rPr>
              <a:t>nd hence…</a:t>
            </a:r>
            <a:endParaRPr lang="en-GB" sz="2000" dirty="0">
              <a:solidFill>
                <a:srgbClr val="C0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103121" y="3840378"/>
            <a:ext cx="17242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i</a:t>
            </a:r>
            <a:r>
              <a:rPr lang="en-US" sz="2000" dirty="0" smtClean="0">
                <a:solidFill>
                  <a:srgbClr val="C00000"/>
                </a:solidFill>
              </a:rPr>
              <a:t>n summary…</a:t>
            </a:r>
            <a:endParaRPr lang="en-GB" sz="2000" dirty="0">
              <a:solidFill>
                <a:srgbClr val="C0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190412" y="5664650"/>
            <a:ext cx="1801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t</a:t>
            </a:r>
            <a:r>
              <a:rPr lang="en-US" sz="2000" dirty="0" smtClean="0">
                <a:solidFill>
                  <a:srgbClr val="C00000"/>
                </a:solidFill>
              </a:rPr>
              <a:t>he bottom line</a:t>
            </a:r>
            <a:endParaRPr lang="en-GB" sz="2000" dirty="0">
              <a:solidFill>
                <a:srgbClr val="C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01410" y="664440"/>
            <a:ext cx="4016936" cy="471651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444138" y="771926"/>
            <a:ext cx="1658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By definition…</a:t>
            </a:r>
            <a:endParaRPr lang="en-GB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513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3" y="383221"/>
            <a:ext cx="6688180" cy="3731349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4376056" y="-78444"/>
            <a:ext cx="20900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 smtClean="0">
                <a:solidFill>
                  <a:srgbClr val="C00000"/>
                </a:solidFill>
              </a:rPr>
              <a:t>In Summary</a:t>
            </a:r>
            <a:endParaRPr lang="en-GB" sz="2400" b="1" u="sng" dirty="0">
              <a:solidFill>
                <a:srgbClr val="C0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696789" y="383221"/>
            <a:ext cx="3174274" cy="4310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6055" y="4210751"/>
            <a:ext cx="7605919" cy="2516620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6" name="Rounded Rectangle 5"/>
          <p:cNvSpPr/>
          <p:nvPr/>
        </p:nvSpPr>
        <p:spPr>
          <a:xfrm>
            <a:off x="5094514" y="6622869"/>
            <a:ext cx="1776549" cy="10450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362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1035" y="-103893"/>
            <a:ext cx="2684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smtClean="0">
                <a:solidFill>
                  <a:srgbClr val="C00000"/>
                </a:solidFill>
              </a:rPr>
              <a:t>In last lecture…</a:t>
            </a:r>
            <a:endParaRPr lang="en-GB" sz="2400" u="sng" dirty="0">
              <a:solidFill>
                <a:srgbClr val="C0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12053" y="408910"/>
            <a:ext cx="2299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  <a:r>
              <a:rPr lang="en-US" dirty="0" smtClean="0"/>
              <a:t>eal part understood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34" y="744028"/>
            <a:ext cx="6355079" cy="3005012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840" y="4007223"/>
            <a:ext cx="7975258" cy="2756647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7555" y="2455817"/>
            <a:ext cx="5634446" cy="1470883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8323729" y="6010835"/>
            <a:ext cx="37113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This lecture: </a:t>
            </a:r>
            <a:r>
              <a:rPr lang="en-US" sz="2000" b="1" i="1" dirty="0" smtClean="0">
                <a:solidFill>
                  <a:srgbClr val="C00000"/>
                </a:solidFill>
              </a:rPr>
              <a:t>1D dispersive waves</a:t>
            </a:r>
          </a:p>
          <a:p>
            <a:r>
              <a:rPr lang="en-US" sz="2000" dirty="0" smtClean="0">
                <a:solidFill>
                  <a:srgbClr val="C00000"/>
                </a:solidFill>
              </a:rPr>
              <a:t>(3D is much harder – next lecture)</a:t>
            </a:r>
            <a:endParaRPr lang="en-GB" sz="2000" dirty="0">
              <a:solidFill>
                <a:srgbClr val="C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589519" y="2046224"/>
            <a:ext cx="33440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Insert trial solution into PDE</a:t>
            </a:r>
            <a:endParaRPr lang="en-GB" sz="2000" dirty="0">
              <a:solidFill>
                <a:srgbClr val="C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453243" y="378132"/>
            <a:ext cx="16238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Trial </a:t>
            </a:r>
            <a:r>
              <a:rPr lang="en-US" sz="2000" b="1" dirty="0">
                <a:solidFill>
                  <a:srgbClr val="C00000"/>
                </a:solidFill>
              </a:rPr>
              <a:t>solution </a:t>
            </a:r>
            <a:endParaRPr lang="en-GB" sz="20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3922369" y="1159086"/>
            <a:ext cx="373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smtClean="0"/>
              <a:t>]</a:t>
            </a: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2515970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8579593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800" b="1" u="sng" dirty="0" smtClean="0">
                <a:solidFill>
                  <a:srgbClr val="C00000"/>
                </a:solidFill>
              </a:rPr>
              <a:t>1. A Strange Observation &amp; the Notion </a:t>
            </a:r>
            <a:r>
              <a:rPr lang="en-US" sz="2800" b="1" u="sng" dirty="0">
                <a:solidFill>
                  <a:srgbClr val="C00000"/>
                </a:solidFill>
              </a:rPr>
              <a:t>of </a:t>
            </a:r>
            <a:r>
              <a:rPr lang="en-US" sz="2800" b="1" u="sng" dirty="0" smtClean="0">
                <a:solidFill>
                  <a:srgbClr val="C00000"/>
                </a:solidFill>
              </a:rPr>
              <a:t>Group Velocity</a:t>
            </a:r>
            <a:endParaRPr lang="en-US" sz="2800" b="1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19" y="609397"/>
            <a:ext cx="5661213" cy="3701345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5481" y="2272937"/>
            <a:ext cx="6376519" cy="4450592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61819" y="6337478"/>
            <a:ext cx="5661213" cy="400110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The idea of </a:t>
            </a:r>
            <a:r>
              <a:rPr lang="en-US" sz="2000" b="1" i="1" dirty="0" smtClean="0">
                <a:solidFill>
                  <a:srgbClr val="C00000"/>
                </a:solidFill>
              </a:rPr>
              <a:t>group velocity </a:t>
            </a:r>
            <a:r>
              <a:rPr lang="en-US" sz="2000" dirty="0" smtClean="0">
                <a:solidFill>
                  <a:srgbClr val="C00000"/>
                </a:solidFill>
              </a:rPr>
              <a:t>is key point of this lecture</a:t>
            </a:r>
            <a:endParaRPr lang="en-GB" sz="2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3728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29022" y="-116794"/>
            <a:ext cx="6477864" cy="5059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400" b="1" u="sng" dirty="0">
                <a:solidFill>
                  <a:srgbClr val="C00000"/>
                </a:solidFill>
              </a:rPr>
              <a:t>1. A </a:t>
            </a:r>
            <a:r>
              <a:rPr lang="en-US" sz="2400" b="1" u="sng" dirty="0" smtClean="0">
                <a:solidFill>
                  <a:srgbClr val="C00000"/>
                </a:solidFill>
              </a:rPr>
              <a:t>Strange Observation &amp; Group </a:t>
            </a:r>
            <a:r>
              <a:rPr lang="en-US" sz="2400" b="1" u="sng" dirty="0">
                <a:solidFill>
                  <a:srgbClr val="C00000"/>
                </a:solidFill>
              </a:rPr>
              <a:t>V</a:t>
            </a:r>
            <a:r>
              <a:rPr lang="en-US" sz="2400" b="1" u="sng" dirty="0" smtClean="0">
                <a:solidFill>
                  <a:srgbClr val="C00000"/>
                </a:solidFill>
              </a:rPr>
              <a:t>elocity </a:t>
            </a:r>
            <a:r>
              <a:rPr lang="en-US" sz="2400" b="1" u="sng" dirty="0" err="1" smtClean="0">
                <a:solidFill>
                  <a:srgbClr val="C00000"/>
                </a:solidFill>
              </a:rPr>
              <a:t>Cont</a:t>
            </a:r>
            <a:r>
              <a:rPr lang="en-US" sz="2400" b="1" u="sng" dirty="0" smtClean="0">
                <a:solidFill>
                  <a:srgbClr val="C00000"/>
                </a:solidFill>
              </a:rPr>
              <a:t>…</a:t>
            </a:r>
            <a:endParaRPr lang="en-US" sz="2400" b="1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91" y="1982698"/>
            <a:ext cx="6231223" cy="3754468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1234417" y="5745287"/>
            <a:ext cx="2914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(see for yourself on </a:t>
            </a:r>
            <a:r>
              <a:rPr lang="en-US" dirty="0" err="1" smtClean="0"/>
              <a:t>youtube</a:t>
            </a:r>
            <a:r>
              <a:rPr lang="en-US" dirty="0" smtClean="0"/>
              <a:t>)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2932" y="2761809"/>
            <a:ext cx="5614565" cy="3988977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6413520" y="5943016"/>
            <a:ext cx="2299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solidFill>
                  <a:srgbClr val="002060"/>
                </a:solidFill>
              </a:rPr>
              <a:t>E</a:t>
            </a:r>
            <a:r>
              <a:rPr lang="en-US" sz="2000" b="1" u="sng" dirty="0" smtClean="0">
                <a:solidFill>
                  <a:srgbClr val="002060"/>
                </a:solidFill>
              </a:rPr>
              <a:t>xamples paper:</a:t>
            </a:r>
            <a:endParaRPr lang="en-GB" sz="2000" b="1" u="sng" dirty="0">
              <a:solidFill>
                <a:srgbClr val="00206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91" y="363051"/>
            <a:ext cx="3742570" cy="1559273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2814554" y="1552401"/>
            <a:ext cx="4049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c</a:t>
            </a:r>
            <a:r>
              <a:rPr lang="en-US" sz="1400" b="1" dirty="0" smtClean="0"/>
              <a:t>g</a:t>
            </a:r>
            <a:endParaRPr lang="en-GB" sz="1400" b="1" dirty="0"/>
          </a:p>
        </p:txBody>
      </p:sp>
    </p:spTree>
    <p:extLst>
      <p:ext uri="{BB962C8B-B14F-4D97-AF65-F5344CB8AC3E}">
        <p14:creationId xmlns:p14="http://schemas.microsoft.com/office/powerpoint/2010/main" val="3326278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-112820"/>
            <a:ext cx="60504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u="sng" dirty="0" smtClean="0">
                <a:solidFill>
                  <a:srgbClr val="C00000"/>
                </a:solidFill>
              </a:rPr>
              <a:t>2. Two </a:t>
            </a:r>
            <a:r>
              <a:rPr lang="en-US" sz="2400" b="1" u="sng" dirty="0">
                <a:solidFill>
                  <a:srgbClr val="C00000"/>
                </a:solidFill>
              </a:rPr>
              <a:t>properties of the group </a:t>
            </a:r>
            <a:r>
              <a:rPr lang="en-US" sz="2400" b="1" u="sng" dirty="0" smtClean="0">
                <a:solidFill>
                  <a:srgbClr val="C00000"/>
                </a:solidFill>
              </a:rPr>
              <a:t>velocity (in 1D)</a:t>
            </a:r>
            <a:endParaRPr lang="en-GB" sz="2400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76" y="703726"/>
            <a:ext cx="5609811" cy="1775177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6564" y="1323624"/>
            <a:ext cx="6251265" cy="3487593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39" y="4454434"/>
            <a:ext cx="6675121" cy="2365395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3428999" y="6344334"/>
            <a:ext cx="10254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</a:rPr>
              <a:t>(</a:t>
            </a:r>
            <a:r>
              <a:rPr lang="en-US" b="1" dirty="0" smtClean="0">
                <a:solidFill>
                  <a:srgbClr val="002060"/>
                </a:solidFill>
              </a:rPr>
              <a:t>not </a:t>
            </a:r>
            <a:r>
              <a:rPr lang="en-US" b="1" i="1" dirty="0" err="1" smtClean="0">
                <a:solidFill>
                  <a:srgbClr val="002060"/>
                </a:solidFill>
              </a:rPr>
              <a:t>c</a:t>
            </a:r>
            <a:r>
              <a:rPr lang="en-US" sz="1400" b="1" i="1" dirty="0" err="1" smtClean="0">
                <a:solidFill>
                  <a:srgbClr val="002060"/>
                </a:solidFill>
              </a:rPr>
              <a:t>p</a:t>
            </a:r>
            <a:r>
              <a:rPr lang="en-US" dirty="0" smtClean="0">
                <a:solidFill>
                  <a:srgbClr val="002060"/>
                </a:solidFill>
              </a:rPr>
              <a:t>)</a:t>
            </a:r>
            <a:endParaRPr lang="en-GB" dirty="0">
              <a:solidFill>
                <a:srgbClr val="00206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1" y="340737"/>
            <a:ext cx="38404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But why </a:t>
            </a:r>
            <a:r>
              <a:rPr lang="en-US" sz="2000" b="1" i="1" dirty="0" smtClean="0">
                <a:solidFill>
                  <a:srgbClr val="C00000"/>
                </a:solidFill>
              </a:rPr>
              <a:t>c</a:t>
            </a:r>
            <a:r>
              <a:rPr lang="en-US" sz="1400" b="1" i="1" dirty="0" smtClean="0">
                <a:solidFill>
                  <a:srgbClr val="C00000"/>
                </a:solidFill>
              </a:rPr>
              <a:t>g</a:t>
            </a:r>
            <a:r>
              <a:rPr lang="en-US" sz="2000" b="1" dirty="0" smtClean="0">
                <a:solidFill>
                  <a:srgbClr val="C00000"/>
                </a:solidFill>
              </a:rPr>
              <a:t> = </a:t>
            </a:r>
            <a:r>
              <a:rPr lang="en-US" sz="2000" b="1" i="1" dirty="0" smtClean="0">
                <a:solidFill>
                  <a:srgbClr val="C00000"/>
                </a:solidFill>
              </a:rPr>
              <a:t>d</a:t>
            </a:r>
            <a:r>
              <a:rPr lang="el-GR" sz="2000" b="1" i="1" dirty="0" smtClean="0">
                <a:solidFill>
                  <a:srgbClr val="C00000"/>
                </a:solidFill>
              </a:rPr>
              <a:t>ω</a:t>
            </a:r>
            <a:r>
              <a:rPr lang="en-US" sz="2000" b="1" dirty="0" smtClean="0">
                <a:solidFill>
                  <a:srgbClr val="C00000"/>
                </a:solidFill>
              </a:rPr>
              <a:t>/</a:t>
            </a:r>
            <a:r>
              <a:rPr lang="en-US" sz="2000" b="1" i="1" dirty="0" err="1" smtClean="0">
                <a:solidFill>
                  <a:srgbClr val="C00000"/>
                </a:solidFill>
              </a:rPr>
              <a:t>dk</a:t>
            </a:r>
            <a:r>
              <a:rPr lang="en-US" sz="2000" b="1" dirty="0" smtClean="0">
                <a:solidFill>
                  <a:srgbClr val="C00000"/>
                </a:solidFill>
              </a:rPr>
              <a:t>?  Start again…</a:t>
            </a:r>
            <a:endParaRPr lang="en-GB" sz="2000" b="1" dirty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27376" y="953041"/>
            <a:ext cx="1248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I claim…</a:t>
            </a:r>
            <a:endParaRPr lang="en-GB" sz="2000" b="1" dirty="0">
              <a:solidFill>
                <a:srgbClr val="C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57646" y="6584492"/>
            <a:ext cx="1711234" cy="2353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6386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-31842"/>
            <a:ext cx="8206606" cy="57490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800" b="1" u="sng" dirty="0" smtClean="0">
                <a:solidFill>
                  <a:srgbClr val="C00000"/>
                </a:solidFill>
              </a:rPr>
              <a:t>3. Property (</a:t>
            </a:r>
            <a:r>
              <a:rPr lang="en-US" sz="2800" b="1" u="sng" dirty="0" err="1" smtClean="0">
                <a:solidFill>
                  <a:srgbClr val="C00000"/>
                </a:solidFill>
              </a:rPr>
              <a:t>i</a:t>
            </a:r>
            <a:r>
              <a:rPr lang="en-US" sz="2800" b="1" u="sng" dirty="0" smtClean="0">
                <a:solidFill>
                  <a:srgbClr val="C00000"/>
                </a:solidFill>
              </a:rPr>
              <a:t>): </a:t>
            </a:r>
            <a:r>
              <a:rPr lang="en-US" sz="2800" b="1" i="1" u="sng" dirty="0">
                <a:solidFill>
                  <a:srgbClr val="C00000"/>
                </a:solidFill>
              </a:rPr>
              <a:t>c</a:t>
            </a:r>
            <a:r>
              <a:rPr lang="en-US" sz="2000" b="1" i="1" u="sng" dirty="0">
                <a:solidFill>
                  <a:srgbClr val="C00000"/>
                </a:solidFill>
              </a:rPr>
              <a:t>g</a:t>
            </a:r>
            <a:r>
              <a:rPr lang="en-US" sz="2800" b="1" u="sng" dirty="0">
                <a:solidFill>
                  <a:srgbClr val="C00000"/>
                </a:solidFill>
              </a:rPr>
              <a:t> is the </a:t>
            </a:r>
            <a:r>
              <a:rPr lang="en-US" sz="2800" b="1" u="sng" dirty="0" smtClean="0">
                <a:solidFill>
                  <a:srgbClr val="C00000"/>
                </a:solidFill>
              </a:rPr>
              <a:t>Mean Speed </a:t>
            </a:r>
            <a:r>
              <a:rPr lang="en-US" sz="2800" b="1" u="sng" dirty="0">
                <a:solidFill>
                  <a:srgbClr val="C00000"/>
                </a:solidFill>
              </a:rPr>
              <a:t>of a </a:t>
            </a:r>
            <a:r>
              <a:rPr lang="en-US" sz="2800" b="1" u="sng" dirty="0" smtClean="0">
                <a:solidFill>
                  <a:srgbClr val="C00000"/>
                </a:solidFill>
              </a:rPr>
              <a:t>Wave-packet</a:t>
            </a:r>
            <a:endParaRPr lang="en-US" sz="2800" b="1" u="sng" dirty="0">
              <a:solidFill>
                <a:srgbClr val="C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05" y="1162819"/>
            <a:ext cx="6231818" cy="3953667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6138" y="3108960"/>
            <a:ext cx="5590879" cy="3559127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6436589" y="1364344"/>
            <a:ext cx="3540034" cy="923330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A slowly modulated wave-packet looks locally sinusoidal but </a:t>
            </a:r>
            <a:r>
              <a:rPr lang="el-GR" dirty="0" smtClean="0">
                <a:solidFill>
                  <a:srgbClr val="C00000"/>
                </a:solidFill>
              </a:rPr>
              <a:t>λ</a:t>
            </a:r>
            <a:r>
              <a:rPr lang="en-US" dirty="0" smtClean="0">
                <a:solidFill>
                  <a:srgbClr val="C00000"/>
                </a:solidFill>
              </a:rPr>
              <a:t> and amplitude vary slowly along packet.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762709"/>
            <a:ext cx="48071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Throw a stone into the Cam, wait a minute…</a:t>
            </a:r>
            <a:endParaRPr lang="en-GB" sz="2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047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0993" y="2093"/>
            <a:ext cx="8021491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400" b="1" u="sng" dirty="0">
                <a:solidFill>
                  <a:srgbClr val="C00000"/>
                </a:solidFill>
              </a:rPr>
              <a:t>3. Property </a:t>
            </a:r>
            <a:r>
              <a:rPr lang="en-US" sz="2400" b="1" u="sng" dirty="0" smtClean="0">
                <a:solidFill>
                  <a:srgbClr val="C00000"/>
                </a:solidFill>
              </a:rPr>
              <a:t>(</a:t>
            </a:r>
            <a:r>
              <a:rPr lang="en-US" sz="2400" b="1" u="sng" dirty="0" err="1" smtClean="0">
                <a:solidFill>
                  <a:srgbClr val="C00000"/>
                </a:solidFill>
              </a:rPr>
              <a:t>i</a:t>
            </a:r>
            <a:r>
              <a:rPr lang="en-US" sz="2400" b="1" u="sng" dirty="0" smtClean="0">
                <a:solidFill>
                  <a:srgbClr val="C00000"/>
                </a:solidFill>
              </a:rPr>
              <a:t>): </a:t>
            </a:r>
            <a:r>
              <a:rPr lang="en-US" sz="2400" b="1" i="1" u="sng" dirty="0">
                <a:solidFill>
                  <a:srgbClr val="C00000"/>
                </a:solidFill>
              </a:rPr>
              <a:t>c</a:t>
            </a:r>
            <a:r>
              <a:rPr lang="en-US" b="1" i="1" u="sng" dirty="0">
                <a:solidFill>
                  <a:srgbClr val="C00000"/>
                </a:solidFill>
              </a:rPr>
              <a:t>g</a:t>
            </a:r>
            <a:r>
              <a:rPr lang="en-US" sz="2400" b="1" u="sng" dirty="0">
                <a:solidFill>
                  <a:srgbClr val="C00000"/>
                </a:solidFill>
              </a:rPr>
              <a:t> is the </a:t>
            </a:r>
            <a:r>
              <a:rPr lang="en-US" sz="2400" b="1" u="sng" dirty="0" smtClean="0">
                <a:solidFill>
                  <a:srgbClr val="C00000"/>
                </a:solidFill>
              </a:rPr>
              <a:t>Mean Speed </a:t>
            </a:r>
            <a:r>
              <a:rPr lang="en-US" sz="2400" b="1" u="sng" dirty="0">
                <a:solidFill>
                  <a:srgbClr val="C00000"/>
                </a:solidFill>
              </a:rPr>
              <a:t>of a W</a:t>
            </a:r>
            <a:r>
              <a:rPr lang="en-US" sz="2400" b="1" u="sng" dirty="0" smtClean="0">
                <a:solidFill>
                  <a:srgbClr val="C00000"/>
                </a:solidFill>
              </a:rPr>
              <a:t>ave-packet, </a:t>
            </a:r>
            <a:r>
              <a:rPr lang="en-US" sz="2400" b="1" u="sng" dirty="0" err="1" smtClean="0">
                <a:solidFill>
                  <a:srgbClr val="C00000"/>
                </a:solidFill>
              </a:rPr>
              <a:t>Cont</a:t>
            </a:r>
            <a:r>
              <a:rPr lang="en-US" sz="2400" b="1" u="sng" dirty="0" smtClean="0">
                <a:solidFill>
                  <a:srgbClr val="C00000"/>
                </a:solidFill>
              </a:rPr>
              <a:t>…</a:t>
            </a:r>
            <a:endParaRPr lang="en-US" sz="2400" b="1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96" y="801852"/>
            <a:ext cx="7133308" cy="1080735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7252" y="2326341"/>
            <a:ext cx="7110464" cy="1038992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3152" y="4035769"/>
            <a:ext cx="7353806" cy="2680402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5728" y="2192238"/>
            <a:ext cx="3417845" cy="1694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522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-137826"/>
            <a:ext cx="8021491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400" b="1" u="sng" dirty="0">
                <a:solidFill>
                  <a:srgbClr val="C00000"/>
                </a:solidFill>
              </a:rPr>
              <a:t>3. Property </a:t>
            </a:r>
            <a:r>
              <a:rPr lang="en-US" sz="2400" b="1" u="sng" dirty="0" smtClean="0">
                <a:solidFill>
                  <a:srgbClr val="C00000"/>
                </a:solidFill>
              </a:rPr>
              <a:t>(</a:t>
            </a:r>
            <a:r>
              <a:rPr lang="en-US" sz="2400" b="1" u="sng" dirty="0" err="1" smtClean="0">
                <a:solidFill>
                  <a:srgbClr val="C00000"/>
                </a:solidFill>
              </a:rPr>
              <a:t>i</a:t>
            </a:r>
            <a:r>
              <a:rPr lang="en-US" sz="2400" b="1" u="sng" dirty="0" smtClean="0">
                <a:solidFill>
                  <a:srgbClr val="C00000"/>
                </a:solidFill>
              </a:rPr>
              <a:t>): </a:t>
            </a:r>
            <a:r>
              <a:rPr lang="en-US" sz="2400" b="1" i="1" u="sng" dirty="0">
                <a:solidFill>
                  <a:srgbClr val="C00000"/>
                </a:solidFill>
              </a:rPr>
              <a:t>c</a:t>
            </a:r>
            <a:r>
              <a:rPr lang="en-US" b="1" i="1" u="sng" dirty="0">
                <a:solidFill>
                  <a:srgbClr val="C00000"/>
                </a:solidFill>
              </a:rPr>
              <a:t>g</a:t>
            </a:r>
            <a:r>
              <a:rPr lang="en-US" sz="2400" b="1" u="sng" dirty="0">
                <a:solidFill>
                  <a:srgbClr val="C00000"/>
                </a:solidFill>
              </a:rPr>
              <a:t> is the M</a:t>
            </a:r>
            <a:r>
              <a:rPr lang="en-US" sz="2400" b="1" u="sng" dirty="0" smtClean="0">
                <a:solidFill>
                  <a:srgbClr val="C00000"/>
                </a:solidFill>
              </a:rPr>
              <a:t>ean Speed </a:t>
            </a:r>
            <a:r>
              <a:rPr lang="en-US" sz="2400" b="1" u="sng" dirty="0">
                <a:solidFill>
                  <a:srgbClr val="C00000"/>
                </a:solidFill>
              </a:rPr>
              <a:t>of a Wave-packet, </a:t>
            </a:r>
            <a:r>
              <a:rPr lang="en-US" sz="2400" b="1" u="sng" dirty="0" err="1">
                <a:solidFill>
                  <a:srgbClr val="C00000"/>
                </a:solidFill>
              </a:rPr>
              <a:t>Cont</a:t>
            </a:r>
            <a:r>
              <a:rPr lang="en-US" sz="2400" b="1" u="sng" dirty="0">
                <a:solidFill>
                  <a:srgbClr val="C00000"/>
                </a:solidFill>
              </a:rPr>
              <a:t>…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00" y="397706"/>
            <a:ext cx="6926042" cy="3712030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1190" y="4204276"/>
            <a:ext cx="6072601" cy="2621546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8621485" y="3834944"/>
            <a:ext cx="1345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Final step…</a:t>
            </a:r>
            <a:endParaRPr lang="en-GB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964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0847" y="-72684"/>
            <a:ext cx="619445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u="sng" dirty="0" smtClean="0">
                <a:solidFill>
                  <a:srgbClr val="C00000"/>
                </a:solidFill>
              </a:rPr>
              <a:t>4. Property (ii): </a:t>
            </a:r>
            <a:r>
              <a:rPr lang="en-US" sz="2400" b="1" i="1" u="sng" dirty="0" smtClean="0">
                <a:solidFill>
                  <a:srgbClr val="C00000"/>
                </a:solidFill>
              </a:rPr>
              <a:t>c</a:t>
            </a:r>
            <a:r>
              <a:rPr lang="en-US" b="1" i="1" u="sng" dirty="0" smtClean="0">
                <a:solidFill>
                  <a:srgbClr val="C00000"/>
                </a:solidFill>
              </a:rPr>
              <a:t>g</a:t>
            </a:r>
            <a:r>
              <a:rPr lang="en-US" sz="2400" b="1" u="sng" dirty="0" smtClean="0">
                <a:solidFill>
                  <a:srgbClr val="C00000"/>
                </a:solidFill>
              </a:rPr>
              <a:t>(</a:t>
            </a:r>
            <a:r>
              <a:rPr lang="en-US" sz="2400" b="1" i="1" u="sng" dirty="0" smtClean="0">
                <a:solidFill>
                  <a:srgbClr val="C00000"/>
                </a:solidFill>
              </a:rPr>
              <a:t>k</a:t>
            </a:r>
            <a:r>
              <a:rPr lang="en-US" sz="2400" b="1" u="sng" dirty="0" smtClean="0">
                <a:solidFill>
                  <a:srgbClr val="C00000"/>
                </a:solidFill>
              </a:rPr>
              <a:t>) is the Speed </a:t>
            </a:r>
            <a:r>
              <a:rPr lang="en-US" sz="2400" b="1" u="sng" dirty="0">
                <a:solidFill>
                  <a:srgbClr val="C00000"/>
                </a:solidFill>
              </a:rPr>
              <a:t>at </a:t>
            </a:r>
            <a:r>
              <a:rPr lang="en-US" sz="2400" b="1" u="sng" dirty="0" smtClean="0">
                <a:solidFill>
                  <a:srgbClr val="C00000"/>
                </a:solidFill>
              </a:rPr>
              <a:t>which </a:t>
            </a:r>
            <a:r>
              <a:rPr lang="en-US" sz="2400" b="1" u="sng" dirty="0">
                <a:solidFill>
                  <a:srgbClr val="C00000"/>
                </a:solidFill>
              </a:rPr>
              <a:t>W</a:t>
            </a:r>
            <a:r>
              <a:rPr lang="en-US" sz="2400" b="1" u="sng" dirty="0" smtClean="0">
                <a:solidFill>
                  <a:srgbClr val="C00000"/>
                </a:solidFill>
              </a:rPr>
              <a:t>aves of Wavelength </a:t>
            </a:r>
            <a:r>
              <a:rPr lang="el-GR" sz="2400" b="1" i="1" u="sng" dirty="0" smtClean="0">
                <a:solidFill>
                  <a:srgbClr val="C00000"/>
                </a:solidFill>
              </a:rPr>
              <a:t>λ</a:t>
            </a:r>
            <a:r>
              <a:rPr lang="en-US" sz="2400" b="1" u="sng" dirty="0" smtClean="0">
                <a:solidFill>
                  <a:srgbClr val="C00000"/>
                </a:solidFill>
              </a:rPr>
              <a:t>=2</a:t>
            </a:r>
            <a:r>
              <a:rPr lang="el-GR" sz="2400" b="1" u="sng" dirty="0" smtClean="0">
                <a:solidFill>
                  <a:srgbClr val="C00000"/>
                </a:solidFill>
              </a:rPr>
              <a:t>π</a:t>
            </a:r>
            <a:r>
              <a:rPr lang="en-US" sz="2400" b="1" u="sng" dirty="0" smtClean="0">
                <a:solidFill>
                  <a:srgbClr val="C00000"/>
                </a:solidFill>
              </a:rPr>
              <a:t>/</a:t>
            </a:r>
            <a:r>
              <a:rPr lang="en-US" sz="2400" b="1" i="1" u="sng" dirty="0" smtClean="0">
                <a:solidFill>
                  <a:srgbClr val="C00000"/>
                </a:solidFill>
              </a:rPr>
              <a:t>k</a:t>
            </a:r>
            <a:r>
              <a:rPr lang="en-US" sz="2400" b="1" u="sng" dirty="0" smtClean="0">
                <a:solidFill>
                  <a:srgbClr val="C00000"/>
                </a:solidFill>
              </a:rPr>
              <a:t> </a:t>
            </a:r>
            <a:r>
              <a:rPr lang="en-US" sz="2400" b="1" u="sng" dirty="0">
                <a:solidFill>
                  <a:srgbClr val="C00000"/>
                </a:solidFill>
              </a:rPr>
              <a:t>T</a:t>
            </a:r>
            <a:r>
              <a:rPr lang="en-US" sz="2400" b="1" u="sng" dirty="0" smtClean="0">
                <a:solidFill>
                  <a:srgbClr val="C00000"/>
                </a:solidFill>
              </a:rPr>
              <a:t>ransport </a:t>
            </a:r>
            <a:r>
              <a:rPr lang="en-US" sz="2400" b="1" u="sng" dirty="0">
                <a:solidFill>
                  <a:srgbClr val="C00000"/>
                </a:solidFill>
              </a:rPr>
              <a:t>E</a:t>
            </a:r>
            <a:r>
              <a:rPr lang="en-US" sz="2400" b="1" u="sng" dirty="0" smtClean="0">
                <a:solidFill>
                  <a:srgbClr val="C00000"/>
                </a:solidFill>
              </a:rPr>
              <a:t>nergy</a:t>
            </a:r>
            <a:endParaRPr lang="en-GB" sz="2400" u="sng" dirty="0">
              <a:solidFill>
                <a:srgbClr val="C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24" y="860131"/>
            <a:ext cx="6224172" cy="3544767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7736" y="2541074"/>
            <a:ext cx="5668282" cy="3456128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5359" y="6107887"/>
            <a:ext cx="5639948" cy="721412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7736" y="1667215"/>
            <a:ext cx="4095143" cy="763174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</p:spTree>
    <p:extLst>
      <p:ext uri="{BB962C8B-B14F-4D97-AF65-F5344CB8AC3E}">
        <p14:creationId xmlns:p14="http://schemas.microsoft.com/office/powerpoint/2010/main" val="1773749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2062</TotalTime>
  <Words>326</Words>
  <Application>Microsoft Office PowerPoint</Application>
  <PresentationFormat>Widescreen</PresentationFormat>
  <Paragraphs>46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4M12: Partial Differential Equations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Catherine Davidson</dc:creator>
  <cp:lastModifiedBy>Peter Davidson</cp:lastModifiedBy>
  <cp:revision>212</cp:revision>
  <dcterms:created xsi:type="dcterms:W3CDTF">2020-08-18T19:44:59Z</dcterms:created>
  <dcterms:modified xsi:type="dcterms:W3CDTF">2020-12-17T11:27:53Z</dcterms:modified>
</cp:coreProperties>
</file>

<file path=docProps/thumbnail.jpeg>
</file>